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9260800" cy="36576000"/>
  <p:notesSz cx="32461200" cy="5120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5pPr>
    <a:lvl6pPr marL="22860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6pPr>
    <a:lvl7pPr marL="27432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7pPr>
    <a:lvl8pPr marL="32004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8pPr>
    <a:lvl9pPr marL="3657600" algn="l" defTabSz="914400" rtl="0" eaLnBrk="1" latinLnBrk="0" hangingPunct="1">
      <a:defRPr sz="7400" kern="1200">
        <a:solidFill>
          <a:schemeClr val="tx1"/>
        </a:solidFill>
        <a:latin typeface="Arial" charset="0"/>
        <a:ea typeface="ＭＳ Ｐゴシック" pitchFamily="-112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1520">
          <p15:clr>
            <a:srgbClr val="A4A3A4"/>
          </p15:clr>
        </p15:guide>
        <p15:guide id="2" pos="921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630000"/>
    <a:srgbClr val="800000"/>
    <a:srgbClr val="BE0011"/>
    <a:srgbClr val="E48D96"/>
    <a:srgbClr val="FF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50" d="100"/>
          <a:sy n="50" d="100"/>
        </p:scale>
        <p:origin x="-426" y="3624"/>
      </p:cViewPr>
      <p:guideLst>
        <p:guide orient="horz" pos="11520"/>
        <p:guide pos="92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3925" y="11361737"/>
            <a:ext cx="24872950" cy="78406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9438" y="20726400"/>
            <a:ext cx="20481925" cy="93472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1E08ECDC-7975-4BB1-AE49-2345F5BD92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119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678" y="8534402"/>
            <a:ext cx="26333450" cy="2413793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E944A2AE-0D4A-4451-8982-9EBB4E5C18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16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213766" y="1465264"/>
            <a:ext cx="6583362" cy="312070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675" y="1465264"/>
            <a:ext cx="19597688" cy="31207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F6961B1A-AA47-452D-9BBE-9E21C2493F3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09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3678" y="8534402"/>
            <a:ext cx="26333450" cy="241379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D494BB4F-286F-434F-B641-308747CD33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995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1401" y="23502939"/>
            <a:ext cx="24871363" cy="7264400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1401" y="15501939"/>
            <a:ext cx="24871363" cy="80010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43FC15A0-8257-40EF-8357-0172E684FE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68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3676" y="8534402"/>
            <a:ext cx="13090525" cy="24137939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06601" y="8534402"/>
            <a:ext cx="13090525" cy="24137939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E8B3C89-2AAD-49DE-A617-2666429746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7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675" y="8186739"/>
            <a:ext cx="12928600" cy="3413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675" y="11599864"/>
            <a:ext cx="12928600" cy="210724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863766" y="8186739"/>
            <a:ext cx="12933362" cy="3413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863766" y="11599864"/>
            <a:ext cx="12933362" cy="210724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497A8F8B-2AF0-43A6-8DF5-9CEC14129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19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8" y="1465263"/>
            <a:ext cx="26333450" cy="6096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4A0AEC3-84AA-4BA5-9CB6-5B1BBAA730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41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581FB83A-5ABC-4055-85B1-41573413F32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17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675" y="1455739"/>
            <a:ext cx="9626600" cy="61976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9525" y="1455739"/>
            <a:ext cx="16357600" cy="312166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63675" y="7653339"/>
            <a:ext cx="9626600" cy="2501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0ED478D4-DBF3-423C-87B5-14C0A944C4A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46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5641" y="25603200"/>
            <a:ext cx="17556162" cy="302260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735641" y="3268663"/>
            <a:ext cx="17556162" cy="21945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35641" y="28625800"/>
            <a:ext cx="17556162" cy="4292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1463677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9998078" y="33307339"/>
            <a:ext cx="92646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20970878" y="33307339"/>
            <a:ext cx="6826250" cy="25400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9BF2D51A-D49F-4C96-A0A3-78851C5065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66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txStyles>
    <p:titleStyle>
      <a:lvl1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+mj-lt"/>
          <a:ea typeface="ＭＳ Ｐゴシック" pitchFamily="-112" charset="-128"/>
          <a:cs typeface="ＭＳ Ｐゴシック" pitchFamily="-112" charset="-128"/>
        </a:defRPr>
      </a:lvl1pPr>
      <a:lvl2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2pPr>
      <a:lvl3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3pPr>
      <a:lvl4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4pPr>
      <a:lvl5pPr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  <a:ea typeface="ＭＳ Ｐゴシック" pitchFamily="-112" charset="-128"/>
          <a:cs typeface="ＭＳ Ｐゴシック" pitchFamily="-112" charset="-128"/>
        </a:defRPr>
      </a:lvl5pPr>
      <a:lvl6pPr marL="4572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6pPr>
      <a:lvl7pPr marL="9144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7pPr>
      <a:lvl8pPr marL="13716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8pPr>
      <a:lvl9pPr marL="1828800" algn="ctr" defTabSz="3762375" rtl="0" eaLnBrk="1" fontAlgn="base" hangingPunct="1">
        <a:spcBef>
          <a:spcPct val="0"/>
        </a:spcBef>
        <a:spcAft>
          <a:spcPct val="0"/>
        </a:spcAft>
        <a:defRPr sz="18100">
          <a:solidFill>
            <a:schemeClr val="tx2"/>
          </a:solidFill>
          <a:latin typeface="Arial" pitchFamily="-110" charset="0"/>
        </a:defRPr>
      </a:lvl9pPr>
    </p:titleStyle>
    <p:bodyStyle>
      <a:lvl1pPr marL="685800" indent="-685800" algn="l" defTabSz="3762375" rtl="0" eaLnBrk="1" fontAlgn="base" hangingPunct="1">
        <a:spcBef>
          <a:spcPct val="20000"/>
        </a:spcBef>
        <a:spcAft>
          <a:spcPct val="0"/>
        </a:spcAft>
        <a:buFont typeface="Times" pitchFamily="-112" charset="0"/>
        <a:buChar char="•"/>
        <a:tabLst>
          <a:tab pos="2116138" algn="l"/>
        </a:tabLst>
        <a:defRPr sz="5400">
          <a:solidFill>
            <a:schemeClr val="tx1"/>
          </a:solidFill>
          <a:latin typeface="+mn-lt"/>
          <a:ea typeface="ＭＳ Ｐゴシック" pitchFamily="-112" charset="-128"/>
          <a:cs typeface="ＭＳ Ｐゴシック" pitchFamily="-112" charset="-128"/>
        </a:defRPr>
      </a:lvl1pPr>
      <a:lvl2pPr marL="1600200" indent="-685800" algn="l" defTabSz="3762375" rtl="0" eaLnBrk="1" fontAlgn="base" hangingPunct="1">
        <a:spcBef>
          <a:spcPct val="20000"/>
        </a:spcBef>
        <a:spcAft>
          <a:spcPct val="0"/>
        </a:spcAft>
        <a:buChar char="•"/>
        <a:tabLst>
          <a:tab pos="2116138" algn="l"/>
        </a:tabLst>
        <a:defRPr sz="4800">
          <a:solidFill>
            <a:schemeClr val="tx1"/>
          </a:solidFill>
          <a:latin typeface="+mn-lt"/>
          <a:ea typeface="ＭＳ Ｐゴシック" pitchFamily="-110" charset="-128"/>
        </a:defRPr>
      </a:lvl2pPr>
      <a:lvl3pPr marL="2514600" indent="-685800" algn="l" defTabSz="3762375" rtl="0" eaLnBrk="1" fontAlgn="base" hangingPunct="1">
        <a:spcBef>
          <a:spcPct val="20000"/>
        </a:spcBef>
        <a:spcAft>
          <a:spcPct val="0"/>
        </a:spcAft>
        <a:buChar char="•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3pPr>
      <a:lvl4pPr marL="3429000" indent="-685800" algn="l" defTabSz="3762375" rtl="0" eaLnBrk="1" fontAlgn="base" hangingPunct="1">
        <a:spcBef>
          <a:spcPct val="20000"/>
        </a:spcBef>
        <a:spcAft>
          <a:spcPct val="0"/>
        </a:spcAft>
        <a:buChar char="–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4pPr>
      <a:lvl5pPr marL="43434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2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5pPr>
      <a:lvl6pPr marL="48006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6pPr>
      <a:lvl7pPr marL="52578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7pPr>
      <a:lvl8pPr marL="57150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8pPr>
      <a:lvl9pPr marL="6172200" indent="-685800" algn="l" defTabSz="3762375" rtl="0" eaLnBrk="1" fontAlgn="base" hangingPunct="1">
        <a:spcBef>
          <a:spcPct val="20000"/>
        </a:spcBef>
        <a:spcAft>
          <a:spcPct val="0"/>
        </a:spcAft>
        <a:buFont typeface="Wingdings" pitchFamily="-110" charset="2"/>
        <a:buChar char="ü"/>
        <a:tabLst>
          <a:tab pos="2116138" algn="l"/>
        </a:tabLst>
        <a:defRPr sz="3600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Text Box 4"/>
          <p:cNvSpPr txBox="1">
            <a:spLocks noChangeArrowheads="1"/>
          </p:cNvSpPr>
          <p:nvPr/>
        </p:nvSpPr>
        <p:spPr bwMode="auto">
          <a:xfrm>
            <a:off x="0" y="0"/>
            <a:ext cx="36576000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1pPr>
            <a:lvl2pPr marL="742950" indent="-28575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2pPr>
            <a:lvl3pPr marL="11430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3pPr>
            <a:lvl4pPr marL="16002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4pPr>
            <a:lvl5pPr marL="20574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5pPr>
            <a:lvl6pPr marL="25146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6pPr>
            <a:lvl7pPr marL="29718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7pPr>
            <a:lvl8pPr marL="34290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8pPr>
            <a:lvl9pPr marL="38862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/>
          </a:p>
        </p:txBody>
      </p:sp>
      <p:sp>
        <p:nvSpPr>
          <p:cNvPr id="557" name="Text Box 5"/>
          <p:cNvSpPr txBox="1">
            <a:spLocks noChangeArrowheads="1"/>
          </p:cNvSpPr>
          <p:nvPr/>
        </p:nvSpPr>
        <p:spPr bwMode="auto">
          <a:xfrm>
            <a:off x="0" y="533400"/>
            <a:ext cx="29260800" cy="40031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1pPr>
            <a:lvl2pPr marL="742950" indent="-28575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2pPr>
            <a:lvl3pPr marL="11430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3pPr>
            <a:lvl4pPr marL="16002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4pPr>
            <a:lvl5pPr marL="2057400" indent="-228600" defTabSz="3762375" eaLnBrk="0" hangingPunct="0"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5pPr>
            <a:lvl6pPr marL="25146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6pPr>
            <a:lvl7pPr marL="29718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7pPr>
            <a:lvl8pPr marL="34290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8pPr>
            <a:lvl9pPr marL="3886200" indent="-228600" defTabSz="3762375" eaLnBrk="0" fontAlgn="base" hangingPunct="0">
              <a:spcBef>
                <a:spcPct val="0"/>
              </a:spcBef>
              <a:spcAft>
                <a:spcPct val="0"/>
              </a:spcAft>
              <a:defRPr sz="7400">
                <a:solidFill>
                  <a:schemeClr val="tx1"/>
                </a:solidFill>
                <a:latin typeface="Arial" charset="0"/>
                <a:ea typeface="ＭＳ Ｐゴシック" pitchFamily="-112" charset="-128"/>
              </a:defRPr>
            </a:lvl9pPr>
          </a:lstStyle>
          <a:p>
            <a:pPr algn="ctr" eaLnBrk="1" hangingPunct="1">
              <a:lnSpc>
                <a:spcPct val="80000"/>
              </a:lnSpc>
              <a:spcBef>
                <a:spcPct val="50000"/>
              </a:spcBef>
            </a:pPr>
            <a:r>
              <a:rPr lang="en-US" sz="7200" b="1" dirty="0" smtClean="0">
                <a:solidFill>
                  <a:srgbClr val="BE0204"/>
                </a:solidFill>
              </a:rPr>
              <a:t>Placeholder</a:t>
            </a:r>
            <a:endParaRPr lang="en-US" sz="7200" b="1" dirty="0">
              <a:solidFill>
                <a:srgbClr val="BE0204"/>
              </a:solidFill>
            </a:endParaRP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b="1" dirty="0" smtClean="0"/>
              <a:t>Electrical and Computer Engineering Department</a:t>
            </a: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b="1" dirty="0" smtClean="0"/>
              <a:t>Carnegie Mellon University</a:t>
            </a:r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b="1" dirty="0" smtClean="0"/>
              <a:t>Arman Bolat, Bryan Tan, Michael Chen, Nathaniel Jansen</a:t>
            </a:r>
            <a:endParaRPr lang="en-US" sz="4400" b="1" dirty="0" smtClean="0"/>
          </a:p>
          <a:p>
            <a:pPr algn="ctr" eaLnBrk="1" hangingPunct="1">
              <a:lnSpc>
                <a:spcPct val="60000"/>
              </a:lnSpc>
              <a:spcBef>
                <a:spcPct val="50000"/>
              </a:spcBef>
            </a:pPr>
            <a:r>
              <a:rPr lang="en-US" sz="4400" dirty="0" smtClean="0"/>
              <a:t>{</a:t>
            </a:r>
            <a:r>
              <a:rPr lang="en-US" sz="4400" dirty="0" err="1" smtClean="0"/>
              <a:t>abolat,bstan,mechen,njansen</a:t>
            </a:r>
            <a:r>
              <a:rPr lang="en-US" sz="4400" dirty="0" smtClean="0"/>
              <a:t>}@</a:t>
            </a:r>
            <a:r>
              <a:rPr lang="en-US" sz="4400" dirty="0" smtClean="0"/>
              <a:t>ece.cmu.edu</a:t>
            </a:r>
          </a:p>
        </p:txBody>
      </p:sp>
      <p:pic>
        <p:nvPicPr>
          <p:cNvPr id="561" name="Picture 560"/>
          <p:cNvPicPr>
            <a:picLocks noChangeAspect="1"/>
          </p:cNvPicPr>
          <p:nvPr/>
        </p:nvPicPr>
        <p:blipFill rotWithShape="1">
          <a:blip r:embed="rId2"/>
          <a:srcRect t="20214" b="20751"/>
          <a:stretch/>
        </p:blipFill>
        <p:spPr>
          <a:xfrm>
            <a:off x="22631400" y="35102800"/>
            <a:ext cx="6553200" cy="1397000"/>
          </a:xfrm>
          <a:prstGeom prst="rect">
            <a:avLst/>
          </a:prstGeom>
        </p:spPr>
      </p:pic>
      <p:pic>
        <p:nvPicPr>
          <p:cNvPr id="562" name="Picture 561"/>
          <p:cNvPicPr>
            <a:picLocks noChangeAspect="1"/>
          </p:cNvPicPr>
          <p:nvPr/>
        </p:nvPicPr>
        <p:blipFill rotWithShape="1">
          <a:blip r:embed="rId3"/>
          <a:srcRect t="28530" b="24891"/>
          <a:stretch/>
        </p:blipFill>
        <p:spPr>
          <a:xfrm>
            <a:off x="381000" y="35407600"/>
            <a:ext cx="6477000" cy="1089453"/>
          </a:xfrm>
          <a:prstGeom prst="rect">
            <a:avLst/>
          </a:prstGeom>
        </p:spPr>
      </p:pic>
      <p:sp>
        <p:nvSpPr>
          <p:cNvPr id="832" name="Rectangle 6"/>
          <p:cNvSpPr>
            <a:spLocks noChangeArrowheads="1"/>
          </p:cNvSpPr>
          <p:nvPr/>
        </p:nvSpPr>
        <p:spPr bwMode="auto">
          <a:xfrm>
            <a:off x="14935200" y="51816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Design Goals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33" name="Rectangle 6"/>
          <p:cNvSpPr>
            <a:spLocks noChangeArrowheads="1"/>
          </p:cNvSpPr>
          <p:nvPr/>
        </p:nvSpPr>
        <p:spPr bwMode="auto">
          <a:xfrm>
            <a:off x="762000" y="25450800"/>
            <a:ext cx="27889200" cy="13716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Architecture </a:t>
            </a:r>
            <a:r>
              <a:rPr lang="en-US" sz="6000" b="1" dirty="0" smtClean="0">
                <a:solidFill>
                  <a:schemeClr val="bg1"/>
                </a:solidFill>
              </a:rPr>
              <a:t>Diagram </a:t>
            </a:r>
            <a:r>
              <a:rPr lang="en-US" sz="6000" b="1" dirty="0" smtClean="0">
                <a:solidFill>
                  <a:schemeClr val="bg1"/>
                </a:solidFill>
              </a:rPr>
              <a:t>and User Interaction Flow Chart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34" name="Rectangle 6"/>
          <p:cNvSpPr>
            <a:spLocks noChangeArrowheads="1"/>
          </p:cNvSpPr>
          <p:nvPr/>
        </p:nvSpPr>
        <p:spPr bwMode="auto">
          <a:xfrm>
            <a:off x="628650" y="51816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Introduction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6899494"/>
            <a:ext cx="131826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Never find yourself digging through your cabinets to find your passport, or going through all your coats to locate your car keys with Placeholder.</a:t>
            </a:r>
          </a:p>
          <a:p>
            <a:r>
              <a:rPr lang="en-US" sz="5400" dirty="0" smtClean="0"/>
              <a:t>With Bluetooth LE beacons, stations that keep track of the beacons, and an item-finding add-on, Placeholder helps you keep track of where you put your stuff.</a:t>
            </a:r>
            <a:endParaRPr lang="en-US" sz="5400" dirty="0" smtClean="0"/>
          </a:p>
        </p:txBody>
      </p:sp>
      <p:sp>
        <p:nvSpPr>
          <p:cNvPr id="835" name="Rectangle 6"/>
          <p:cNvSpPr>
            <a:spLocks noChangeArrowheads="1"/>
          </p:cNvSpPr>
          <p:nvPr/>
        </p:nvSpPr>
        <p:spPr bwMode="auto">
          <a:xfrm>
            <a:off x="762000" y="179070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Concept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087600" y="6858000"/>
            <a:ext cx="13335000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 smtClean="0"/>
              <a:t>1) Allow easy location of any item with a 	BLE tag attached</a:t>
            </a:r>
            <a:endParaRPr lang="en-US" sz="5400" dirty="0"/>
          </a:p>
          <a:p>
            <a:r>
              <a:rPr lang="en-US" sz="5400" dirty="0" smtClean="0"/>
              <a:t>2) Simple set up – Just plug in, press a 	button, and go!</a:t>
            </a:r>
            <a:endParaRPr lang="en-US" sz="5400" dirty="0"/>
          </a:p>
          <a:p>
            <a:r>
              <a:rPr lang="en-US" sz="5400" dirty="0" smtClean="0"/>
              <a:t>3</a:t>
            </a:r>
            <a:r>
              <a:rPr lang="en-US" sz="5400" dirty="0"/>
              <a:t>) </a:t>
            </a:r>
            <a:r>
              <a:rPr lang="en-US" sz="5400" dirty="0" smtClean="0"/>
              <a:t>Add-on Item finder allows for finer grain 	searching through proximity detection</a:t>
            </a:r>
          </a:p>
          <a:p>
            <a:r>
              <a:rPr lang="en-US" sz="5400" dirty="0" smtClean="0"/>
              <a:t>4) Intuitive web design to make to make user experience easy and pleasant </a:t>
            </a:r>
            <a:endParaRPr lang="en-US" sz="5400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1066800" y="14249400"/>
            <a:ext cx="12801600" cy="2819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37623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7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5407600"/>
            <a:ext cx="2926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i="1" dirty="0" smtClean="0"/>
              <a:t>18-549 Embedded Design Capstone S’15</a:t>
            </a:r>
            <a:endParaRPr lang="en-US" sz="4800" i="1" dirty="0"/>
          </a:p>
        </p:txBody>
      </p:sp>
      <p:sp>
        <p:nvSpPr>
          <p:cNvPr id="838" name="Rectangle 6"/>
          <p:cNvSpPr>
            <a:spLocks noChangeArrowheads="1"/>
          </p:cNvSpPr>
          <p:nvPr/>
        </p:nvSpPr>
        <p:spPr bwMode="auto">
          <a:xfrm>
            <a:off x="15087600" y="14020800"/>
            <a:ext cx="13544550" cy="1219200"/>
          </a:xfrm>
          <a:prstGeom prst="rect">
            <a:avLst/>
          </a:prstGeom>
          <a:solidFill>
            <a:srgbClr val="A500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2880" rIns="182880" anchor="ctr"/>
          <a:lstStyle/>
          <a:p>
            <a:pPr defTabSz="3762375"/>
            <a:r>
              <a:rPr lang="en-US" sz="6000" b="1" dirty="0" smtClean="0">
                <a:solidFill>
                  <a:schemeClr val="bg1"/>
                </a:solidFill>
              </a:rPr>
              <a:t>Hardware</a:t>
            </a:r>
            <a:endParaRPr lang="en-US" sz="6000"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90924" cy="3590924"/>
          </a:xfrm>
          <a:prstGeom prst="rect">
            <a:avLst/>
          </a:prstGeom>
        </p:spPr>
      </p:pic>
      <p:cxnSp>
        <p:nvCxnSpPr>
          <p:cNvPr id="29" name="Straight Arrow Connector 28"/>
          <p:cNvCxnSpPr>
            <a:endCxn id="1026" idx="1"/>
          </p:cNvCxnSpPr>
          <p:nvPr/>
        </p:nvCxnSpPr>
        <p:spPr bwMode="auto">
          <a:xfrm flipV="1">
            <a:off x="25640943" y="21564600"/>
            <a:ext cx="12021" cy="1325434"/>
          </a:xfrm>
          <a:prstGeom prst="straightConnector1">
            <a:avLst/>
          </a:prstGeom>
          <a:ln w="28575">
            <a:headEnd type="none" w="med" len="med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23469600" y="22826008"/>
            <a:ext cx="41952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Designed to fit on  </a:t>
            </a:r>
            <a:r>
              <a:rPr lang="en-US" sz="4000" dirty="0" err="1" smtClean="0"/>
              <a:t>BeagleBone</a:t>
            </a:r>
            <a:r>
              <a:rPr lang="en-US" sz="4000" dirty="0" smtClean="0"/>
              <a:t> Black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20574000" y="15392400"/>
            <a:ext cx="9799086" cy="7010400"/>
            <a:chOff x="14173200" y="17373600"/>
            <a:chExt cx="9799086" cy="70104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16948577" y="19668450"/>
              <a:ext cx="4607173" cy="31475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14173200" y="18935987"/>
              <a:ext cx="35814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Signal Strength</a:t>
              </a:r>
              <a:endParaRPr lang="en-US" sz="4000" dirty="0"/>
            </a:p>
          </p:txBody>
        </p:sp>
        <p:cxnSp>
          <p:nvCxnSpPr>
            <p:cNvPr id="13" name="Straight Arrow Connector 12"/>
            <p:cNvCxnSpPr/>
            <p:nvPr/>
          </p:nvCxnSpPr>
          <p:spPr bwMode="auto">
            <a:xfrm flipV="1">
              <a:off x="16916400" y="19205835"/>
              <a:ext cx="1391556" cy="301365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 bwMode="auto">
            <a:xfrm flipH="1" flipV="1">
              <a:off x="19812000" y="19356517"/>
              <a:ext cx="1090955" cy="902909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19537913" y="20286213"/>
              <a:ext cx="443437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Status</a:t>
              </a:r>
            </a:p>
            <a:p>
              <a:pPr algn="ctr"/>
              <a:r>
                <a:rPr lang="en-US" sz="4000" dirty="0" smtClean="0"/>
                <a:t> LED</a:t>
              </a:r>
            </a:p>
          </p:txBody>
        </p:sp>
        <p:cxnSp>
          <p:nvCxnSpPr>
            <p:cNvPr id="41" name="Straight Arrow Connector 40"/>
            <p:cNvCxnSpPr/>
            <p:nvPr/>
          </p:nvCxnSpPr>
          <p:spPr bwMode="auto">
            <a:xfrm flipV="1">
              <a:off x="16916400" y="20650200"/>
              <a:ext cx="1470220" cy="122234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14173200" y="20418491"/>
              <a:ext cx="35814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Buzzer 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4173200" y="21536561"/>
              <a:ext cx="35814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“Found it!” Button </a:t>
              </a:r>
            </a:p>
          </p:txBody>
        </p:sp>
        <p:cxnSp>
          <p:nvCxnSpPr>
            <p:cNvPr id="45" name="Straight Arrow Connector 44"/>
            <p:cNvCxnSpPr/>
            <p:nvPr/>
          </p:nvCxnSpPr>
          <p:spPr bwMode="auto">
            <a:xfrm flipV="1">
              <a:off x="17203575" y="20704629"/>
              <a:ext cx="2168849" cy="952355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 bwMode="auto">
            <a:xfrm flipV="1">
              <a:off x="17083314" y="22936200"/>
              <a:ext cx="2593910" cy="381001"/>
            </a:xfrm>
            <a:prstGeom prst="straightConnector1">
              <a:avLst/>
            </a:prstGeom>
            <a:ln w="28575">
              <a:headEnd type="none" w="med" len="med"/>
              <a:tailEnd type="arrow"/>
            </a:ln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14173200" y="23060561"/>
              <a:ext cx="35814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 smtClean="0"/>
                <a:t>Power LED/Button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7449800" y="17373600"/>
              <a:ext cx="3581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/>
                <a:t>Add-On Item Finder</a:t>
              </a:r>
              <a:endParaRPr lang="en-US" sz="4800" dirty="0"/>
            </a:p>
          </p:txBody>
        </p:sp>
      </p:grpSp>
      <p:sp>
        <p:nvSpPr>
          <p:cNvPr id="48" name="AutoShape 4" descr="http://elinux.org/images/2/23/REV_A5A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AutoShape 6" descr="http://elinux.org/images/2/23/REV_A5A.jp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6" name="Group 55"/>
          <p:cNvGrpSpPr/>
          <p:nvPr/>
        </p:nvGrpSpPr>
        <p:grpSpPr>
          <a:xfrm>
            <a:off x="15087600" y="15544800"/>
            <a:ext cx="6145207" cy="9677400"/>
            <a:chOff x="22783800" y="15544800"/>
            <a:chExt cx="6145207" cy="9677400"/>
          </a:xfrm>
        </p:grpSpPr>
        <p:sp>
          <p:nvSpPr>
            <p:cNvPr id="62" name="TextBox 61"/>
            <p:cNvSpPr txBox="1"/>
            <p:nvPr/>
          </p:nvSpPr>
          <p:spPr>
            <a:xfrm>
              <a:off x="23545800" y="15544800"/>
              <a:ext cx="3581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/>
                <a:t>Stations</a:t>
              </a:r>
              <a:endParaRPr lang="en-US" sz="4800" dirty="0"/>
            </a:p>
          </p:txBody>
        </p: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765000" y="21850357"/>
              <a:ext cx="2916936" cy="1943086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86993" y="16746260"/>
              <a:ext cx="6042014" cy="3649538"/>
            </a:xfrm>
            <a:prstGeom prst="rect">
              <a:avLst/>
            </a:prstGeom>
          </p:spPr>
        </p:pic>
        <p:sp>
          <p:nvSpPr>
            <p:cNvPr id="67" name="TextBox 66"/>
            <p:cNvSpPr txBox="1"/>
            <p:nvPr/>
          </p:nvSpPr>
          <p:spPr>
            <a:xfrm>
              <a:off x="22783800" y="20352603"/>
              <a:ext cx="52578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smtClean="0"/>
                <a:t>UDOO: Station + Server</a:t>
              </a:r>
              <a:endParaRPr lang="en-US" sz="48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23088599" y="23652540"/>
              <a:ext cx="584040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 err="1" smtClean="0"/>
                <a:t>BeagleBone</a:t>
              </a:r>
              <a:r>
                <a:rPr lang="en-US" sz="4800" dirty="0" smtClean="0"/>
                <a:t> Black:</a:t>
              </a:r>
            </a:p>
            <a:p>
              <a:pPr algn="ctr"/>
              <a:r>
                <a:rPr lang="en-US" sz="4800" dirty="0" smtClean="0"/>
                <a:t>Station</a:t>
              </a:r>
              <a:endParaRPr lang="en-US" sz="4800" dirty="0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838200" y="19126200"/>
            <a:ext cx="1346835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Placeholder is a full home system that eliminates the need to ever search endlessly for your stuff again. By placing stations in every room that communicate with a central web server and Bluetooth Low Energy beacons attached to your items, most items can be found in a matter of seconds. </a:t>
            </a:r>
          </a:p>
          <a:p>
            <a:r>
              <a:rPr lang="en-US" sz="4000" dirty="0"/>
              <a:t>	</a:t>
            </a:r>
            <a:r>
              <a:rPr lang="en-US" sz="4000" dirty="0" smtClean="0"/>
              <a:t>If you need more help finding your item, have the web server send the unique item ID to the add-on item finder that will display your proximity to it on 5 LEDs. When you’re really close, it will even buzz!</a:t>
            </a:r>
            <a:endParaRPr lang="en-US" sz="4000" dirty="0"/>
          </a:p>
        </p:txBody>
      </p:sp>
      <p:cxnSp>
        <p:nvCxnSpPr>
          <p:cNvPr id="73" name="Straight Arrow Connector 72"/>
          <p:cNvCxnSpPr/>
          <p:nvPr/>
        </p:nvCxnSpPr>
        <p:spPr bwMode="auto">
          <a:xfrm flipH="1" flipV="1">
            <a:off x="20421600" y="22890033"/>
            <a:ext cx="3182775" cy="762507"/>
          </a:xfrm>
          <a:prstGeom prst="straightConnector1">
            <a:avLst/>
          </a:prstGeom>
          <a:ln w="28575">
            <a:headEnd type="none" w="med" len="med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3" name="AutoShape 8" descr="https://docs.google.com/drawings/u/0/d/sDbEb8K-EHp7lObwuAQeFqw/image?w=712&amp;h=310&amp;rev=1&amp;ac=1"/>
          <p:cNvSpPr>
            <a:spLocks noChangeAspect="1" noChangeArrowheads="1"/>
          </p:cNvSpPr>
          <p:nvPr/>
        </p:nvSpPr>
        <p:spPr bwMode="auto">
          <a:xfrm>
            <a:off x="155575" y="2222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AutoShape 10" descr="https://docs.google.com/drawings/u/0/d/sDbEb8K-EHp7lObwuAQeFqw/image?w=712&amp;h=310&amp;rev=1&amp;ac=1"/>
          <p:cNvSpPr>
            <a:spLocks noChangeAspect="1" noChangeArrowheads="1"/>
          </p:cNvSpPr>
          <p:nvPr/>
        </p:nvSpPr>
        <p:spPr bwMode="auto">
          <a:xfrm>
            <a:off x="307975" y="3746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AutoShape 12" descr="https://docs.google.com/drawings/u/0/d/sDbEb8K-EHp7lObwuAQeFqw/image?w=712&amp;h=310&amp;rev=1&amp;ac=1"/>
          <p:cNvSpPr>
            <a:spLocks noChangeAspect="1" noChangeArrowheads="1"/>
          </p:cNvSpPr>
          <p:nvPr/>
        </p:nvSpPr>
        <p:spPr bwMode="auto">
          <a:xfrm>
            <a:off x="460375" y="5270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8" name="Picture 14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977" y="27127200"/>
            <a:ext cx="16535328" cy="797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9" name="Picture 15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40300" y="27429111"/>
            <a:ext cx="10715625" cy="75974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" name="AutoShape 17" descr="https://lh6.googleusercontent.com/-Pq9vtK6lfYI/Uh_V2Vo8HGI/AAAAAAAABJE/0x7jqRnDjRg/w622-h624-no/2013-08-29%2B18.59.43.jpg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42" name="Picture 18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018" y="14459938"/>
            <a:ext cx="2271713" cy="2286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3" name="Picture 19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900" y="14479149"/>
            <a:ext cx="22479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4" name="Picture 20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0925" y="14469302"/>
            <a:ext cx="2410826" cy="2238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45" name="Picture 21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14423231"/>
            <a:ext cx="2471738" cy="2471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" name="TextBox 68"/>
          <p:cNvSpPr txBox="1"/>
          <p:nvPr/>
        </p:nvSpPr>
        <p:spPr>
          <a:xfrm>
            <a:off x="1293018" y="16774180"/>
            <a:ext cx="2271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Arman Bolat</a:t>
            </a:r>
            <a:endParaRPr lang="en-US" sz="2400" b="1" dirty="0"/>
          </a:p>
        </p:txBody>
      </p:sp>
      <p:sp>
        <p:nvSpPr>
          <p:cNvPr id="89" name="TextBox 88"/>
          <p:cNvSpPr txBox="1"/>
          <p:nvPr/>
        </p:nvSpPr>
        <p:spPr>
          <a:xfrm>
            <a:off x="7405687" y="16840200"/>
            <a:ext cx="2271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Michael Chen</a:t>
            </a:r>
            <a:endParaRPr lang="en-US" sz="2000" b="1" dirty="0"/>
          </a:p>
        </p:txBody>
      </p:sp>
      <p:sp>
        <p:nvSpPr>
          <p:cNvPr id="90" name="TextBox 89"/>
          <p:cNvSpPr txBox="1"/>
          <p:nvPr/>
        </p:nvSpPr>
        <p:spPr>
          <a:xfrm>
            <a:off x="4205287" y="16764000"/>
            <a:ext cx="22717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Bryan Tan</a:t>
            </a:r>
            <a:endParaRPr lang="en-US" sz="2000" b="1" dirty="0"/>
          </a:p>
        </p:txBody>
      </p:sp>
      <p:sp>
        <p:nvSpPr>
          <p:cNvPr id="91" name="TextBox 90"/>
          <p:cNvSpPr txBox="1"/>
          <p:nvPr/>
        </p:nvSpPr>
        <p:spPr>
          <a:xfrm>
            <a:off x="10682287" y="16898660"/>
            <a:ext cx="24574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Nathaniel </a:t>
            </a:r>
            <a:r>
              <a:rPr lang="en-US" sz="2000" b="1" dirty="0"/>
              <a:t>J</a:t>
            </a:r>
            <a:r>
              <a:rPr lang="en-US" sz="2000" b="1" dirty="0" smtClean="0"/>
              <a:t>ansen</a:t>
            </a:r>
            <a:endParaRPr lang="en-US" sz="2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yLab-PosterTemplate-v3">
  <a:themeElements>
    <a:clrScheme name="Custom 6">
      <a:dk1>
        <a:sysClr val="windowText" lastClr="000000"/>
      </a:dk1>
      <a:lt1>
        <a:sysClr val="window" lastClr="FFFFFF"/>
      </a:lt1>
      <a:dk2>
        <a:srgbClr val="263B86"/>
      </a:dk2>
      <a:lt2>
        <a:srgbClr val="6699CC"/>
      </a:lt2>
      <a:accent1>
        <a:srgbClr val="FBC01E"/>
      </a:accent1>
      <a:accent2>
        <a:srgbClr val="EFE1A2"/>
      </a:accent2>
      <a:accent3>
        <a:srgbClr val="FA8716"/>
      </a:accent3>
      <a:accent4>
        <a:srgbClr val="BE0204"/>
      </a:accent4>
      <a:accent5>
        <a:srgbClr val="640F10"/>
      </a:accent5>
      <a:accent6>
        <a:srgbClr val="7E13E3"/>
      </a:accent6>
      <a:hlink>
        <a:srgbClr val="D2D200"/>
      </a:hlink>
      <a:folHlink>
        <a:srgbClr val="D0B9F8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7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762375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7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0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CyLab-PosterTemplate-v3</Template>
  <TotalTime>7495</TotalTime>
  <Words>200</Words>
  <Application>Microsoft Office PowerPoint</Application>
  <PresentationFormat>Custom</PresentationFormat>
  <Paragraphs>35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CyLab-PosterTemplate-v3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ndwyer</dc:creator>
  <cp:lastModifiedBy>Nathaniel2</cp:lastModifiedBy>
  <cp:revision>113</cp:revision>
  <cp:lastPrinted>2014-05-07T16:19:59Z</cp:lastPrinted>
  <dcterms:created xsi:type="dcterms:W3CDTF">2012-08-30T17:56:20Z</dcterms:created>
  <dcterms:modified xsi:type="dcterms:W3CDTF">2015-04-26T01:00:59Z</dcterms:modified>
</cp:coreProperties>
</file>

<file path=docProps/thumbnail.jpeg>
</file>